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Slab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8B0F16-C58C-40A0-ADAA-B93DFA0E50AA}">
  <a:tblStyle styleId="{028B0F16-C58C-40A0-ADAA-B93DFA0E50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Slab-bold.fntdata"/><Relationship Id="rId10" Type="http://schemas.openxmlformats.org/officeDocument/2006/relationships/slide" Target="slides/slide4.xml"/><Relationship Id="rId32" Type="http://schemas.openxmlformats.org/officeDocument/2006/relationships/font" Target="fonts/RobotoSlab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oreal_woodland_caribou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urtsafari.com/the-mighty-cape-buffalo/" TargetMode="External"/><Relationship Id="rId3" Type="http://schemas.openxmlformats.org/officeDocument/2006/relationships/hyperlink" Target="https://www.doi.org/10.5441/001/1.j900f88t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imberkingoutfitting.com/moose-hunts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eigspointnaturecenter.org/today-is-eastern-box-turtle-day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ritannica.com/animal/grizzly-bear" TargetMode="External"/><Relationship Id="rId3" Type="http://schemas.openxmlformats.org/officeDocument/2006/relationships/hyperlink" Target="https://www.britannica.com/animal/grizzly-bear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orldwildlif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orldwildlif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rownian_motion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2b092d3b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2b092d3b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2b092d3b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2b092d3b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275df02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275df02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https://en.wikipedia.org/wiki/Boreal_woodland_caribou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Auger‐Méthé, M., Derocher, A.E., DeMars, C.A., Plank, M.J., Codling, E.A. and Lewis, M.A. (2016), Evaluating random search strategies in three mammals from distinct feeding guilds. J Anim Ecol, 85: 1411-1421. https://doi.org/10.1111/1365-2656.12562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dfda73f3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dfda73f3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https://www.kurtsafari.com/the-mighty-cape-buffalo/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B"/>
                </a:solidFill>
                <a:highlight>
                  <a:srgbClr val="FFFFFF"/>
                </a:highlight>
              </a:rPr>
              <a:t>Cross PC, Bowers JA, Hay CT, Wolhuter J, Buss P, Hofmeyr M, du Toit JT, Getz WM. 2016. Data from: Nonparameteric kernel methods for constructing home ranges and utilization distributions. Movebank Data Repository. </a:t>
            </a:r>
            <a:r>
              <a:rPr lang="en" sz="1000" u="sng">
                <a:solidFill>
                  <a:schemeClr val="dk1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https://www.doi.org/10.5441/001/1.j900f88t</a:t>
            </a:r>
            <a:endParaRPr sz="10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B"/>
                </a:solidFill>
                <a:highlight>
                  <a:srgbClr val="FFFFFF"/>
                </a:highlight>
              </a:rPr>
              <a:t>Calabrese JM, Fleming CH, Gurarie E. 2016. ctmm: an r package for analyzing animal relocation data as a continuous-time stochastic process. Methods Ecol Evol. 7(9):1124-1132. https://doi.org/10.1111/2041-210X.12559</a:t>
            </a:r>
            <a:endParaRPr sz="1000">
              <a:solidFill>
                <a:srgbClr val="00008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B"/>
                </a:solidFill>
                <a:highlight>
                  <a:srgbClr val="FFFFFF"/>
                </a:highlight>
              </a:rPr>
              <a:t>Cross PC, Heisey DM, Bowers JA, Hay CT, Wolhuter J, Buss P, Hofmeyr M, Michel AL, Bengis RG, Bird TLF, et al. 2009. Disease, predation and demography: assessing the impacts of bovine tuberculosis on African buffalo by monitoring at individual and population levels. J Appl Ecol. 46(2):467-475. https://doi.org/10.1111/j.1365-2664.2008.01589.x</a:t>
            </a:r>
            <a:endParaRPr sz="1000">
              <a:solidFill>
                <a:srgbClr val="00008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8B"/>
                </a:solidFill>
                <a:highlight>
                  <a:srgbClr val="FFFFFF"/>
                </a:highlight>
              </a:rPr>
              <a:t>Getz WM, Fortmann-Roe S, Cross PC, Lyons AJ, Ryan SJ, Wilmers CC. 2007. LoCoH: Nonparameteric kernel methods for constructing home ranges and utilization distributions. PLoS ONE. 2(2):e207. https://doi.org/10.1371/journal.pone.0000207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dfda73f3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dfda73f3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https://www.timberkingoutfitting.com/moose-hunts/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Bohm H, Neilson E, de la Mare C, Boutin S (2014) Wildlife habitat effectiveness and connectivity: moose ecology project summary report 2010–2012: Final report. 41 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dfda73f3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dfda73f3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Peters W, Hebblewhite M, DeCesare N, Cagnacci F, Musiani M (2013) Resource separation analysis with moose indicates threats to caribou in human altered landscapes. Ecography 36:487-498. doi:10.1111/j.1600-0587.2012.07733.x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dfda73f3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dfda73f3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Img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https://www.meigspointnaturecenter.org/today-is-eastern-box-turtle-day/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Palmer JL, Brenn-White M, Blake S, Deem SL. 2019. Mortality in Three-Toed Box Turtles (Terrapene mexicana triunguis) at Two Sites in Missouri. Frontiers in Veterinary Science. https://doi.org/10.3389/fvets.2019.00412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dfda73f3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dfda73f3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Img source: </a:t>
            </a: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https://www.britannic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Auger‐Méthé, M., Derocher, A.E., DeMars, C.A., Plank, M.J., Codling, E.A. and Lewis, M.A. (2016), Evaluating random search strategies in three mammals from distinct feeding guilds. J Anim Ecol, 85: 1411-1421. https://doi.org/10.1111/1365-2656.12562</a:t>
            </a: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a.com/animal/grizzly-bear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dfda73f3b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dfda73f3b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img: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https://www.worldwildlif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Auger‐Méthé, M., Derocher, A.E., DeMars, C.A., Plank, M.J., Codling, E.A. and Lewis, M.A. (2016), Evaluating random search strategies in three mammals from distinct feeding guilds. J Anim Ecol, 85: 1411-1421. https://doi.org/10.1111/1365-2656.12562</a:t>
            </a:r>
            <a:r>
              <a:rPr lang="en"/>
              <a:t>e.org/species/polar-bear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780498152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780498152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img: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https://www.worldwildlif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Auger‐Méthé, M., Derocher, A.E., DeMars, C.A., Plank, M.J., Codling, E.A. and Lewis, M.A. (2016), Evaluating random search strategies in three mammals from distinct feeding guilds. J Anim Ecol, 85: 1411-1421. https://doi.org/10.1111/1365-2656.12562</a:t>
            </a:r>
            <a:r>
              <a:rPr lang="en"/>
              <a:t>e.org/species/polar-bear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275df02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275df0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2b092d3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2b092d3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2b092d3b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2b092d3b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275df02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275df02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2b092d3b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2b092d3b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275df02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275df02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275df02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275df02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2b092d3b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2b092d3b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b092d3b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b092d3b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When sharks and other ocean predators cannot find food, they abandon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Brownian motion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the random motion seen in swirling gas molecules, for Lévy flight — a mix of long trajectories and short, random movements found in turbulent fluids.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b092d3b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b092d3b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275df02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275df02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dfda73f3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dfda73f3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dfda73f3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dfda73f3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dfda73f3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dfda73f3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andom Search Strategies In </a:t>
            </a:r>
            <a:r>
              <a:rPr lang="en"/>
              <a:t>Herbivores</a:t>
            </a:r>
            <a:r>
              <a:rPr lang="en"/>
              <a:t>, </a:t>
            </a:r>
            <a:r>
              <a:rPr lang="en"/>
              <a:t>Carnivores</a:t>
            </a:r>
            <a:r>
              <a:rPr lang="en"/>
              <a:t> and </a:t>
            </a:r>
            <a:r>
              <a:rPr lang="en"/>
              <a:t>Omnivores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Bradshaw, Jacob McKean &amp; Chi Huynh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tracking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Levy walk and CCRW to model the movement of the animals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Compare deal data vs data projected by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0" y="1586850"/>
            <a:ext cx="9144000" cy="35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12501" r="12501" t="0"/>
          <a:stretch/>
        </p:blipFill>
        <p:spPr>
          <a:xfrm>
            <a:off x="7557300" y="0"/>
            <a:ext cx="1586700" cy="158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Herbivore: Woodland Caribou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050" y="1586850"/>
            <a:ext cx="7354665" cy="34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525" y="1638300"/>
            <a:ext cx="1009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6063" y="1638288"/>
            <a:ext cx="8858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1491775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Easting (km)</a:t>
            </a:r>
            <a:endParaRPr sz="600"/>
          </a:p>
        </p:txBody>
      </p:sp>
      <p:sp>
        <p:nvSpPr>
          <p:cNvPr id="154" name="Google Shape;154;p24"/>
          <p:cNvSpPr txBox="1"/>
          <p:nvPr/>
        </p:nvSpPr>
        <p:spPr>
          <a:xfrm rot="-5400000">
            <a:off x="246450" y="3074250"/>
            <a:ext cx="69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Northing</a:t>
            </a:r>
            <a:r>
              <a:rPr lang="en" sz="600"/>
              <a:t> (km)</a:t>
            </a:r>
            <a:endParaRPr sz="600"/>
          </a:p>
        </p:txBody>
      </p:sp>
      <p:sp>
        <p:nvSpPr>
          <p:cNvPr id="155" name="Google Shape;155;p24"/>
          <p:cNvSpPr txBox="1"/>
          <p:nvPr/>
        </p:nvSpPr>
        <p:spPr>
          <a:xfrm>
            <a:off x="4096350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Step Length</a:t>
            </a:r>
            <a:endParaRPr sz="600"/>
          </a:p>
        </p:txBody>
      </p:sp>
      <p:sp>
        <p:nvSpPr>
          <p:cNvPr id="156" name="Google Shape;156;p24"/>
          <p:cNvSpPr txBox="1"/>
          <p:nvPr/>
        </p:nvSpPr>
        <p:spPr>
          <a:xfrm>
            <a:off x="6390275" y="4886150"/>
            <a:ext cx="1983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Relative Turning Angle (radians)</a:t>
            </a:r>
            <a:endParaRPr sz="600"/>
          </a:p>
        </p:txBody>
      </p:sp>
      <p:sp>
        <p:nvSpPr>
          <p:cNvPr id="157" name="Google Shape;157;p24"/>
          <p:cNvSpPr txBox="1"/>
          <p:nvPr/>
        </p:nvSpPr>
        <p:spPr>
          <a:xfrm rot="-5400000">
            <a:off x="2628475" y="3211700"/>
            <a:ext cx="1212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PDF/Step Length Density</a:t>
            </a:r>
            <a:endParaRPr sz="600"/>
          </a:p>
        </p:txBody>
      </p:sp>
      <p:sp>
        <p:nvSpPr>
          <p:cNvPr id="158" name="Google Shape;158;p24"/>
          <p:cNvSpPr txBox="1"/>
          <p:nvPr/>
        </p:nvSpPr>
        <p:spPr>
          <a:xfrm rot="-5400000">
            <a:off x="5168125" y="3211700"/>
            <a:ext cx="849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PDF/Angle Density</a:t>
            </a:r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0" y="1586850"/>
            <a:ext cx="9144000" cy="35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Herbivore: African Buffalo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50" y="1584632"/>
            <a:ext cx="7523748" cy="348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b="0" l="19761" r="19767" t="0"/>
          <a:stretch/>
        </p:blipFill>
        <p:spPr>
          <a:xfrm>
            <a:off x="7557300" y="0"/>
            <a:ext cx="15867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463" y="1714500"/>
            <a:ext cx="1009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975" y="1714488"/>
            <a:ext cx="8858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>
            <a:off x="3964475" y="1751875"/>
            <a:ext cx="765000" cy="33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6602975" y="1751875"/>
            <a:ext cx="765000" cy="22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1802425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Easting (km)</a:t>
            </a:r>
            <a:endParaRPr sz="600"/>
          </a:p>
        </p:txBody>
      </p:sp>
      <p:sp>
        <p:nvSpPr>
          <p:cNvPr id="172" name="Google Shape;172;p25"/>
          <p:cNvSpPr txBox="1"/>
          <p:nvPr/>
        </p:nvSpPr>
        <p:spPr>
          <a:xfrm rot="-5400000">
            <a:off x="246450" y="3074250"/>
            <a:ext cx="69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Northing (km)</a:t>
            </a:r>
            <a:endParaRPr sz="600"/>
          </a:p>
        </p:txBody>
      </p:sp>
      <p:sp>
        <p:nvSpPr>
          <p:cNvPr id="173" name="Google Shape;173;p25"/>
          <p:cNvSpPr txBox="1"/>
          <p:nvPr/>
        </p:nvSpPr>
        <p:spPr>
          <a:xfrm>
            <a:off x="4096350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Step Length</a:t>
            </a:r>
            <a:endParaRPr sz="600"/>
          </a:p>
        </p:txBody>
      </p:sp>
      <p:sp>
        <p:nvSpPr>
          <p:cNvPr id="174" name="Google Shape;174;p25"/>
          <p:cNvSpPr txBox="1"/>
          <p:nvPr/>
        </p:nvSpPr>
        <p:spPr>
          <a:xfrm>
            <a:off x="6390275" y="4886150"/>
            <a:ext cx="1983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Relative Turning Angle (radians)</a:t>
            </a:r>
            <a:endParaRPr sz="600"/>
          </a:p>
        </p:txBody>
      </p:sp>
      <p:sp>
        <p:nvSpPr>
          <p:cNvPr id="175" name="Google Shape;175;p25"/>
          <p:cNvSpPr txBox="1"/>
          <p:nvPr/>
        </p:nvSpPr>
        <p:spPr>
          <a:xfrm rot="-5400000">
            <a:off x="2628475" y="3211700"/>
            <a:ext cx="1212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PDF/Step Length Density</a:t>
            </a:r>
            <a:endParaRPr sz="600"/>
          </a:p>
        </p:txBody>
      </p:sp>
      <p:sp>
        <p:nvSpPr>
          <p:cNvPr id="176" name="Google Shape;176;p25"/>
          <p:cNvSpPr txBox="1"/>
          <p:nvPr/>
        </p:nvSpPr>
        <p:spPr>
          <a:xfrm rot="-5400000">
            <a:off x="5396725" y="3211700"/>
            <a:ext cx="849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PDF/Angle Density</a:t>
            </a:r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0" y="1586850"/>
            <a:ext cx="9144000" cy="35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Herbivore: </a:t>
            </a:r>
            <a:r>
              <a:rPr lang="en"/>
              <a:t>Boutin Alberta Moose 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775" y="1586700"/>
            <a:ext cx="6283876" cy="34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22751" l="21636" r="19297" t="14260"/>
          <a:stretch/>
        </p:blipFill>
        <p:spPr>
          <a:xfrm>
            <a:off x="7522833" y="0"/>
            <a:ext cx="16212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350" y="1651838"/>
            <a:ext cx="1009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5888" y="1586838"/>
            <a:ext cx="8858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1802425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Easting (km)</a:t>
            </a:r>
            <a:endParaRPr sz="600"/>
          </a:p>
        </p:txBody>
      </p:sp>
      <p:sp>
        <p:nvSpPr>
          <p:cNvPr id="188" name="Google Shape;188;p26"/>
          <p:cNvSpPr txBox="1"/>
          <p:nvPr/>
        </p:nvSpPr>
        <p:spPr>
          <a:xfrm rot="-5400000">
            <a:off x="671175" y="3074250"/>
            <a:ext cx="69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Northing (km)</a:t>
            </a:r>
            <a:endParaRPr sz="600"/>
          </a:p>
        </p:txBody>
      </p:sp>
      <p:sp>
        <p:nvSpPr>
          <p:cNvPr id="189" name="Google Shape;189;p26"/>
          <p:cNvSpPr txBox="1"/>
          <p:nvPr/>
        </p:nvSpPr>
        <p:spPr>
          <a:xfrm>
            <a:off x="4096350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Step Length</a:t>
            </a:r>
            <a:endParaRPr sz="600"/>
          </a:p>
        </p:txBody>
      </p:sp>
      <p:sp>
        <p:nvSpPr>
          <p:cNvPr id="190" name="Google Shape;190;p26"/>
          <p:cNvSpPr txBox="1"/>
          <p:nvPr/>
        </p:nvSpPr>
        <p:spPr>
          <a:xfrm>
            <a:off x="6077350" y="4866600"/>
            <a:ext cx="1983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Relative Turning Angle (radians)</a:t>
            </a:r>
            <a:endParaRPr sz="600"/>
          </a:p>
        </p:txBody>
      </p:sp>
      <p:sp>
        <p:nvSpPr>
          <p:cNvPr id="191" name="Google Shape;191;p26"/>
          <p:cNvSpPr txBox="1"/>
          <p:nvPr/>
        </p:nvSpPr>
        <p:spPr>
          <a:xfrm rot="-5400000">
            <a:off x="2663225" y="3074250"/>
            <a:ext cx="1212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PDF/Step Length Density</a:t>
            </a:r>
            <a:endParaRPr sz="600"/>
          </a:p>
        </p:txBody>
      </p:sp>
      <p:sp>
        <p:nvSpPr>
          <p:cNvPr id="192" name="Google Shape;192;p26"/>
          <p:cNvSpPr txBox="1"/>
          <p:nvPr/>
        </p:nvSpPr>
        <p:spPr>
          <a:xfrm rot="-5400000">
            <a:off x="5057750" y="3074250"/>
            <a:ext cx="849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PDF/Angle Density</a:t>
            </a:r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/>
          <p:nvPr/>
        </p:nvSpPr>
        <p:spPr>
          <a:xfrm>
            <a:off x="0" y="1586850"/>
            <a:ext cx="9144000" cy="35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500" y="1586700"/>
            <a:ext cx="6283897" cy="34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17740" l="16846" r="17242" t="11970"/>
          <a:stretch/>
        </p:blipFill>
        <p:spPr>
          <a:xfrm>
            <a:off x="7522908" y="0"/>
            <a:ext cx="16212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225" y="1651838"/>
            <a:ext cx="1009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7063" y="1675663"/>
            <a:ext cx="8858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1750275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Easting (km)</a:t>
            </a:r>
            <a:endParaRPr sz="600"/>
          </a:p>
        </p:txBody>
      </p:sp>
      <p:sp>
        <p:nvSpPr>
          <p:cNvPr id="204" name="Google Shape;204;p27"/>
          <p:cNvSpPr txBox="1"/>
          <p:nvPr/>
        </p:nvSpPr>
        <p:spPr>
          <a:xfrm rot="-5400000">
            <a:off x="455075" y="3074250"/>
            <a:ext cx="69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Northing (km)</a:t>
            </a:r>
            <a:endParaRPr sz="600"/>
          </a:p>
        </p:txBody>
      </p:sp>
      <p:sp>
        <p:nvSpPr>
          <p:cNvPr id="205" name="Google Shape;205;p27"/>
          <p:cNvSpPr txBox="1"/>
          <p:nvPr/>
        </p:nvSpPr>
        <p:spPr>
          <a:xfrm>
            <a:off x="3800825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Step Length</a:t>
            </a:r>
            <a:endParaRPr sz="600"/>
          </a:p>
        </p:txBody>
      </p:sp>
      <p:sp>
        <p:nvSpPr>
          <p:cNvPr id="206" name="Google Shape;206;p27"/>
          <p:cNvSpPr txBox="1"/>
          <p:nvPr/>
        </p:nvSpPr>
        <p:spPr>
          <a:xfrm>
            <a:off x="5585100" y="4886150"/>
            <a:ext cx="1983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Relative Turning Angle (radians)</a:t>
            </a:r>
            <a:endParaRPr sz="600"/>
          </a:p>
        </p:txBody>
      </p:sp>
      <p:sp>
        <p:nvSpPr>
          <p:cNvPr id="207" name="Google Shape;207;p27"/>
          <p:cNvSpPr txBox="1"/>
          <p:nvPr/>
        </p:nvSpPr>
        <p:spPr>
          <a:xfrm rot="-5400000">
            <a:off x="2411200" y="2907500"/>
            <a:ext cx="1212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PDF/Step Length Density</a:t>
            </a:r>
            <a:endParaRPr sz="600"/>
          </a:p>
        </p:txBody>
      </p:sp>
      <p:sp>
        <p:nvSpPr>
          <p:cNvPr id="208" name="Google Shape;208;p27"/>
          <p:cNvSpPr txBox="1"/>
          <p:nvPr/>
        </p:nvSpPr>
        <p:spPr>
          <a:xfrm rot="-5400000">
            <a:off x="4810275" y="3074250"/>
            <a:ext cx="849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PDF/Angle Density</a:t>
            </a:r>
            <a:endParaRPr sz="600"/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Herbivore: Hebblewhite Alberta Moose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>
            <a:off x="0" y="1586850"/>
            <a:ext cx="9144000" cy="35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00" y="1586700"/>
            <a:ext cx="6283923" cy="340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Herbivore: Box Turtle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b="0" l="3472" r="21531" t="0"/>
          <a:stretch/>
        </p:blipFill>
        <p:spPr>
          <a:xfrm>
            <a:off x="7530450" y="0"/>
            <a:ext cx="15867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775" y="1671510"/>
            <a:ext cx="836900" cy="64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6588" y="1704688"/>
            <a:ext cx="8858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1802425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Easting (km)</a:t>
            </a:r>
            <a:endParaRPr sz="600"/>
          </a:p>
        </p:txBody>
      </p:sp>
      <p:sp>
        <p:nvSpPr>
          <p:cNvPr id="221" name="Google Shape;221;p28"/>
          <p:cNvSpPr txBox="1"/>
          <p:nvPr/>
        </p:nvSpPr>
        <p:spPr>
          <a:xfrm rot="-5400000">
            <a:off x="514900" y="3211700"/>
            <a:ext cx="69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Northing (km)</a:t>
            </a:r>
            <a:endParaRPr sz="600"/>
          </a:p>
        </p:txBody>
      </p:sp>
      <p:sp>
        <p:nvSpPr>
          <p:cNvPr id="222" name="Google Shape;222;p28"/>
          <p:cNvSpPr txBox="1"/>
          <p:nvPr/>
        </p:nvSpPr>
        <p:spPr>
          <a:xfrm>
            <a:off x="4096350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Step Length</a:t>
            </a:r>
            <a:endParaRPr sz="600"/>
          </a:p>
        </p:txBody>
      </p:sp>
      <p:sp>
        <p:nvSpPr>
          <p:cNvPr id="223" name="Google Shape;223;p28"/>
          <p:cNvSpPr txBox="1"/>
          <p:nvPr/>
        </p:nvSpPr>
        <p:spPr>
          <a:xfrm>
            <a:off x="5912225" y="4866600"/>
            <a:ext cx="1983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Relative Turning Angle (radians)</a:t>
            </a:r>
            <a:endParaRPr sz="600"/>
          </a:p>
        </p:txBody>
      </p:sp>
      <p:sp>
        <p:nvSpPr>
          <p:cNvPr id="224" name="Google Shape;224;p28"/>
          <p:cNvSpPr txBox="1"/>
          <p:nvPr/>
        </p:nvSpPr>
        <p:spPr>
          <a:xfrm rot="-5400000">
            <a:off x="2552275" y="3211700"/>
            <a:ext cx="1212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PDF/Step Length Density</a:t>
            </a:r>
            <a:endParaRPr sz="600"/>
          </a:p>
        </p:txBody>
      </p:sp>
      <p:sp>
        <p:nvSpPr>
          <p:cNvPr id="225" name="Google Shape;225;p28"/>
          <p:cNvSpPr txBox="1"/>
          <p:nvPr/>
        </p:nvSpPr>
        <p:spPr>
          <a:xfrm rot="-5400000">
            <a:off x="4713900" y="3132350"/>
            <a:ext cx="849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PDF/Angle Density</a:t>
            </a:r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/>
          <p:nvPr/>
        </p:nvSpPr>
        <p:spPr>
          <a:xfrm>
            <a:off x="0" y="1586850"/>
            <a:ext cx="9144000" cy="35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Omnivore: Barren-ground Grizzly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775" y="1586700"/>
            <a:ext cx="7354711" cy="34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 rotWithShape="1">
          <a:blip r:embed="rId4">
            <a:alphaModFix/>
          </a:blip>
          <a:srcRect b="0" l="0" r="33311" t="0"/>
          <a:stretch/>
        </p:blipFill>
        <p:spPr>
          <a:xfrm>
            <a:off x="7557200" y="0"/>
            <a:ext cx="15867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5">
            <a:alphaModFix/>
          </a:blip>
          <a:srcRect b="0" l="5170" r="-5169" t="0"/>
          <a:stretch/>
        </p:blipFill>
        <p:spPr>
          <a:xfrm>
            <a:off x="4677825" y="1738550"/>
            <a:ext cx="1009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9963" y="1790688"/>
            <a:ext cx="8858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1802425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Easting (km)</a:t>
            </a:r>
            <a:endParaRPr sz="600"/>
          </a:p>
        </p:txBody>
      </p:sp>
      <p:sp>
        <p:nvSpPr>
          <p:cNvPr id="237" name="Google Shape;237;p29"/>
          <p:cNvSpPr txBox="1"/>
          <p:nvPr/>
        </p:nvSpPr>
        <p:spPr>
          <a:xfrm rot="-5400000">
            <a:off x="429000" y="2996025"/>
            <a:ext cx="69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Northing (km)</a:t>
            </a:r>
            <a:endParaRPr sz="600"/>
          </a:p>
        </p:txBody>
      </p:sp>
      <p:sp>
        <p:nvSpPr>
          <p:cNvPr id="238" name="Google Shape;238;p29"/>
          <p:cNvSpPr txBox="1"/>
          <p:nvPr/>
        </p:nvSpPr>
        <p:spPr>
          <a:xfrm>
            <a:off x="4096350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Step Length</a:t>
            </a:r>
            <a:endParaRPr sz="600"/>
          </a:p>
        </p:txBody>
      </p:sp>
      <p:sp>
        <p:nvSpPr>
          <p:cNvPr id="239" name="Google Shape;239;p29"/>
          <p:cNvSpPr txBox="1"/>
          <p:nvPr/>
        </p:nvSpPr>
        <p:spPr>
          <a:xfrm>
            <a:off x="6390275" y="4886150"/>
            <a:ext cx="1983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Relative Turning Angle (radians)</a:t>
            </a:r>
            <a:endParaRPr sz="600"/>
          </a:p>
        </p:txBody>
      </p:sp>
      <p:sp>
        <p:nvSpPr>
          <p:cNvPr id="240" name="Google Shape;240;p29"/>
          <p:cNvSpPr txBox="1"/>
          <p:nvPr/>
        </p:nvSpPr>
        <p:spPr>
          <a:xfrm rot="-5400000">
            <a:off x="2673950" y="3074250"/>
            <a:ext cx="1212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PDF/Step Length Density</a:t>
            </a:r>
            <a:endParaRPr sz="600"/>
          </a:p>
        </p:txBody>
      </p:sp>
      <p:sp>
        <p:nvSpPr>
          <p:cNvPr id="241" name="Google Shape;241;p29"/>
          <p:cNvSpPr txBox="1"/>
          <p:nvPr/>
        </p:nvSpPr>
        <p:spPr>
          <a:xfrm rot="-5400000">
            <a:off x="5285650" y="3107275"/>
            <a:ext cx="849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PDF/Angle Density</a:t>
            </a:r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/>
          <p:nvPr/>
        </p:nvSpPr>
        <p:spPr>
          <a:xfrm>
            <a:off x="0" y="1586850"/>
            <a:ext cx="9144000" cy="35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Carnivore: Polar Bear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00" y="1586700"/>
            <a:ext cx="7354665" cy="340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0"/>
          <p:cNvPicPr preferRelativeResize="0"/>
          <p:nvPr/>
        </p:nvPicPr>
        <p:blipFill rotWithShape="1">
          <a:blip r:embed="rId4">
            <a:alphaModFix/>
          </a:blip>
          <a:srcRect b="0" l="0" r="39441" t="0"/>
          <a:stretch/>
        </p:blipFill>
        <p:spPr>
          <a:xfrm>
            <a:off x="7541400" y="0"/>
            <a:ext cx="16026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0" name="Google Shape;2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0100" y="1709513"/>
            <a:ext cx="10096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1938" y="1651388"/>
            <a:ext cx="8858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1573825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Easting (km)</a:t>
            </a:r>
            <a:endParaRPr sz="600"/>
          </a:p>
        </p:txBody>
      </p:sp>
      <p:sp>
        <p:nvSpPr>
          <p:cNvPr id="253" name="Google Shape;253;p30"/>
          <p:cNvSpPr txBox="1"/>
          <p:nvPr/>
        </p:nvSpPr>
        <p:spPr>
          <a:xfrm rot="-5400000">
            <a:off x="17850" y="2998050"/>
            <a:ext cx="69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Northing (km)</a:t>
            </a:r>
            <a:endParaRPr sz="600"/>
          </a:p>
        </p:txBody>
      </p:sp>
      <p:sp>
        <p:nvSpPr>
          <p:cNvPr id="254" name="Google Shape;254;p30"/>
          <p:cNvSpPr txBox="1"/>
          <p:nvPr/>
        </p:nvSpPr>
        <p:spPr>
          <a:xfrm>
            <a:off x="3867750" y="4886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Step Length</a:t>
            </a:r>
            <a:endParaRPr sz="600"/>
          </a:p>
        </p:txBody>
      </p:sp>
      <p:sp>
        <p:nvSpPr>
          <p:cNvPr id="255" name="Google Shape;255;p30"/>
          <p:cNvSpPr txBox="1"/>
          <p:nvPr/>
        </p:nvSpPr>
        <p:spPr>
          <a:xfrm>
            <a:off x="6161675" y="4886150"/>
            <a:ext cx="1983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Relative Turning Angle (radians)</a:t>
            </a:r>
            <a:endParaRPr sz="600"/>
          </a:p>
        </p:txBody>
      </p:sp>
      <p:sp>
        <p:nvSpPr>
          <p:cNvPr id="256" name="Google Shape;256;p30"/>
          <p:cNvSpPr txBox="1"/>
          <p:nvPr/>
        </p:nvSpPr>
        <p:spPr>
          <a:xfrm rot="-5400000">
            <a:off x="2399875" y="3135500"/>
            <a:ext cx="1212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PDF/Step Length Density</a:t>
            </a:r>
            <a:endParaRPr sz="600"/>
          </a:p>
        </p:txBody>
      </p:sp>
      <p:sp>
        <p:nvSpPr>
          <p:cNvPr id="257" name="Google Shape;257;p30"/>
          <p:cNvSpPr txBox="1"/>
          <p:nvPr/>
        </p:nvSpPr>
        <p:spPr>
          <a:xfrm rot="-5400000">
            <a:off x="5091925" y="3059300"/>
            <a:ext cx="849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PDF/Angle Density</a:t>
            </a:r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>
            <a:off x="0" y="1586850"/>
            <a:ext cx="9144000" cy="35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Carnivore: Tsavo Lion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b="0" l="0" r="39441" t="0"/>
          <a:stretch/>
        </p:blipFill>
        <p:spPr>
          <a:xfrm>
            <a:off x="7541400" y="0"/>
            <a:ext cx="1602600" cy="1586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65" name="Google Shape;265;p31"/>
          <p:cNvGrpSpPr/>
          <p:nvPr/>
        </p:nvGrpSpPr>
        <p:grpSpPr>
          <a:xfrm>
            <a:off x="280125" y="1606530"/>
            <a:ext cx="8367788" cy="3365033"/>
            <a:chOff x="280125" y="1606530"/>
            <a:chExt cx="8367788" cy="3365033"/>
          </a:xfrm>
        </p:grpSpPr>
        <p:pic>
          <p:nvPicPr>
            <p:cNvPr id="266" name="Google Shape;26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0125" y="1606530"/>
              <a:ext cx="8367788" cy="3365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2578" y="1776239"/>
              <a:ext cx="951696" cy="692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16944" y="1728342"/>
              <a:ext cx="834979" cy="5149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31"/>
          <p:cNvSpPr txBox="1"/>
          <p:nvPr/>
        </p:nvSpPr>
        <p:spPr>
          <a:xfrm>
            <a:off x="1351600" y="4904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Easting (km)</a:t>
            </a:r>
            <a:endParaRPr sz="600"/>
          </a:p>
        </p:txBody>
      </p:sp>
      <p:sp>
        <p:nvSpPr>
          <p:cNvPr id="270" name="Google Shape;270;p31"/>
          <p:cNvSpPr txBox="1"/>
          <p:nvPr/>
        </p:nvSpPr>
        <p:spPr>
          <a:xfrm>
            <a:off x="4096350" y="4904150"/>
            <a:ext cx="951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Step Length</a:t>
            </a:r>
            <a:endParaRPr sz="600"/>
          </a:p>
        </p:txBody>
      </p:sp>
      <p:sp>
        <p:nvSpPr>
          <p:cNvPr id="271" name="Google Shape;271;p31"/>
          <p:cNvSpPr txBox="1"/>
          <p:nvPr/>
        </p:nvSpPr>
        <p:spPr>
          <a:xfrm>
            <a:off x="6483875" y="4904150"/>
            <a:ext cx="1983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Relative Turning Angle (radians)</a:t>
            </a:r>
            <a:endParaRPr sz="600"/>
          </a:p>
        </p:txBody>
      </p:sp>
      <p:sp>
        <p:nvSpPr>
          <p:cNvPr id="272" name="Google Shape;272;p31"/>
          <p:cNvSpPr txBox="1"/>
          <p:nvPr/>
        </p:nvSpPr>
        <p:spPr>
          <a:xfrm rot="-5400000">
            <a:off x="-206700" y="3226800"/>
            <a:ext cx="6903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Northing (km)</a:t>
            </a:r>
            <a:endParaRPr sz="600"/>
          </a:p>
        </p:txBody>
      </p:sp>
      <p:sp>
        <p:nvSpPr>
          <p:cNvPr id="273" name="Google Shape;273;p31"/>
          <p:cNvSpPr txBox="1"/>
          <p:nvPr/>
        </p:nvSpPr>
        <p:spPr>
          <a:xfrm rot="-5400000">
            <a:off x="2431675" y="3420750"/>
            <a:ext cx="12126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PDF/Step Length Density</a:t>
            </a:r>
            <a:endParaRPr sz="600"/>
          </a:p>
        </p:txBody>
      </p:sp>
      <p:sp>
        <p:nvSpPr>
          <p:cNvPr id="274" name="Google Shape;274;p31"/>
          <p:cNvSpPr txBox="1"/>
          <p:nvPr/>
        </p:nvSpPr>
        <p:spPr>
          <a:xfrm rot="-5400000">
            <a:off x="5391925" y="3306150"/>
            <a:ext cx="8490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PDF/Angle Density</a:t>
            </a:r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Evaluating random search strategies in three mammals from distinct feeding guilds; </a:t>
            </a:r>
            <a:r>
              <a:rPr lang="en"/>
              <a:t>Auger-Méthé et al. 2016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27357" l="0" r="0" t="0"/>
          <a:stretch/>
        </p:blipFill>
        <p:spPr>
          <a:xfrm>
            <a:off x="2638751" y="2314000"/>
            <a:ext cx="3866499" cy="27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Table</a:t>
            </a:r>
            <a:endParaRPr/>
          </a:p>
        </p:txBody>
      </p:sp>
      <p:graphicFrame>
        <p:nvGraphicFramePr>
          <p:cNvPr id="280" name="Google Shape;280;p32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{028B0F16-C58C-40A0-ADAA-B93DFA0E50AA}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CCRW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TLW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Herbivores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Omnivores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Carnivores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-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1" name="Google Shape;291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CCRW models the </a:t>
            </a:r>
            <a:r>
              <a:rPr lang="en"/>
              <a:t>data</a:t>
            </a:r>
            <a:r>
              <a:rPr lang="en"/>
              <a:t> the best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TBD if there is a difference between herbivores, omnivore and carnivores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Data Collection Difficult?</a:t>
            </a:r>
            <a:endParaRPr/>
          </a:p>
        </p:txBody>
      </p:sp>
      <p:sp>
        <p:nvSpPr>
          <p:cNvPr id="297" name="Google Shape;297;p3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Methods of collection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Spatial Error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Timestep Error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Limitations on usable data</a:t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625" y="1446388"/>
            <a:ext cx="4079674" cy="28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Collect more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Observe other modes of movement; flying, swimming, etc</a:t>
            </a:r>
            <a:endParaRPr/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0" l="0" r="2600" t="0"/>
          <a:stretch/>
        </p:blipFill>
        <p:spPr>
          <a:xfrm>
            <a:off x="4916825" y="445025"/>
            <a:ext cx="1662425" cy="19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7525" y="2514275"/>
            <a:ext cx="1743825" cy="21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Auger‐Méthé, M., Derocher, A.E., DeMars, C.A., Plank, M.J., Codling, E.A. and Lewis, M.A. (2016), Evaluating random search strategies in three mammals from distinct feeding guilds. J Anim Ecol, 85: 1411-1421. https://doi.org/10.1111/1365-2656.12562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Cross PC, Bowers JA, Hay CT, Wolhuter J, Buss P, Hofmeyr M, du Toit JT, Getz WM. 2016. Data from: Nonparameteric kernel methods for constructing home ranges and utilization distributions. Movebank Data Repository. https://www.doi.org/10.5441/001/1.j900f88t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Bohm H, Neilson E, de la Mare C, Boutin S (2014) Wildlife habitat effectiveness and connectivity: moose ecology project summary report 2010–2012: Final report. 41 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Peters W, Hebblewhite M, DeCesare N, Cagnacci F, Musiani M (2013) Resource separation analysis with moose indicates threats to caribou in human altered landscapes. Ecography 36:487-498. doi:10.1111/j.1600-0587.2012.07733.x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Palmer JL, Brenn-White M, Blake S, Deem SL. 2019. Mortality in Three-Toed Box Turtles (Terrapene mexicana triunguis) at Two Sites in Missouri. Frontiers in Veterinary Science. https://doi.org/10.3389/fvets.2019.00412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“Theory predicts that animals will use random search strategies in highly variable and unpredictable environments.”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“s</a:t>
            </a:r>
            <a:r>
              <a:rPr lang="en"/>
              <a:t>imple Brownian motion may be sufficient in productive areas, the Levy walk may be advantageous in sparse environments because its rare, extremely long steps enable animals to explore new areas”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Barren ground grizzly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Polar bear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Caribou</a:t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Levy walk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Composite correlated random walk (CCRW)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Auger-Méthé et al. found that CCRW was the most representative because it could model a 2-phase search strategy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6"/>
          <p:cNvGrpSpPr/>
          <p:nvPr/>
        </p:nvGrpSpPr>
        <p:grpSpPr>
          <a:xfrm>
            <a:off x="5424983" y="0"/>
            <a:ext cx="3719020" cy="5143500"/>
            <a:chOff x="5229558" y="0"/>
            <a:chExt cx="3719020" cy="5143500"/>
          </a:xfrm>
        </p:grpSpPr>
        <p:pic>
          <p:nvPicPr>
            <p:cNvPr id="85" name="Google Shape;85;p16"/>
            <p:cNvPicPr preferRelativeResize="0"/>
            <p:nvPr/>
          </p:nvPicPr>
          <p:blipFill rotWithShape="1">
            <a:blip r:embed="rId3">
              <a:alphaModFix/>
            </a:blip>
            <a:srcRect b="0" l="32922" r="33608" t="0"/>
            <a:stretch/>
          </p:blipFill>
          <p:spPr>
            <a:xfrm>
              <a:off x="5229558" y="0"/>
              <a:ext cx="371902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6"/>
            <p:cNvSpPr/>
            <p:nvPr/>
          </p:nvSpPr>
          <p:spPr>
            <a:xfrm>
              <a:off x="5573425" y="945850"/>
              <a:ext cx="3048575" cy="3830250"/>
            </a:xfrm>
            <a:custGeom>
              <a:rect b="b" l="l" r="r" t="t"/>
              <a:pathLst>
                <a:path extrusionOk="0" h="153210" w="121943">
                  <a:moveTo>
                    <a:pt x="0" y="0"/>
                  </a:moveTo>
                  <a:cubicBezTo>
                    <a:pt x="16845" y="0"/>
                    <a:pt x="35389" y="1286"/>
                    <a:pt x="49403" y="10631"/>
                  </a:cubicBezTo>
                  <a:cubicBezTo>
                    <a:pt x="60454" y="18000"/>
                    <a:pt x="63731" y="33602"/>
                    <a:pt x="74104" y="41898"/>
                  </a:cubicBezTo>
                  <a:cubicBezTo>
                    <a:pt x="84182" y="49958"/>
                    <a:pt x="99599" y="53182"/>
                    <a:pt x="105372" y="64723"/>
                  </a:cubicBezTo>
                  <a:cubicBezTo>
                    <a:pt x="110112" y="74198"/>
                    <a:pt x="111246" y="85086"/>
                    <a:pt x="113814" y="95365"/>
                  </a:cubicBezTo>
                  <a:cubicBezTo>
                    <a:pt x="118533" y="114256"/>
                    <a:pt x="121943" y="133739"/>
                    <a:pt x="121943" y="153210"/>
                  </a:cubicBezTo>
                </a:path>
              </a:pathLst>
            </a:cu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" name="Google Shape;87;p16"/>
            <p:cNvSpPr/>
            <p:nvPr/>
          </p:nvSpPr>
          <p:spPr>
            <a:xfrm>
              <a:off x="5581250" y="1836975"/>
              <a:ext cx="3079850" cy="2845325"/>
            </a:xfrm>
            <a:custGeom>
              <a:rect b="b" l="l" r="r" t="t"/>
              <a:pathLst>
                <a:path extrusionOk="0" h="113813" w="123194">
                  <a:moveTo>
                    <a:pt x="0" y="0"/>
                  </a:moveTo>
                  <a:cubicBezTo>
                    <a:pt x="16887" y="0"/>
                    <a:pt x="33766" y="938"/>
                    <a:pt x="50653" y="938"/>
                  </a:cubicBezTo>
                  <a:cubicBezTo>
                    <a:pt x="63797" y="938"/>
                    <a:pt x="79160" y="-81"/>
                    <a:pt x="89425" y="8129"/>
                  </a:cubicBezTo>
                  <a:cubicBezTo>
                    <a:pt x="99690" y="16339"/>
                    <a:pt x="102051" y="31258"/>
                    <a:pt x="106935" y="43461"/>
                  </a:cubicBezTo>
                  <a:cubicBezTo>
                    <a:pt x="115878" y="65807"/>
                    <a:pt x="123194" y="89744"/>
                    <a:pt x="123194" y="113813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search strategies differ based on diet type?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addition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 animal’s type of diet </a:t>
            </a:r>
            <a:r>
              <a:rPr lang="en"/>
              <a:t>influence their search strategy?</a:t>
            </a:r>
            <a:endParaRPr/>
          </a:p>
        </p:txBody>
      </p:sp>
      <p:grpSp>
        <p:nvGrpSpPr>
          <p:cNvPr id="99" name="Google Shape;99;p18"/>
          <p:cNvGrpSpPr/>
          <p:nvPr/>
        </p:nvGrpSpPr>
        <p:grpSpPr>
          <a:xfrm>
            <a:off x="3124617" y="2140813"/>
            <a:ext cx="4941095" cy="2884639"/>
            <a:chOff x="4303290" y="1676962"/>
            <a:chExt cx="1854000" cy="1854000"/>
          </a:xfrm>
        </p:grpSpPr>
        <p:sp>
          <p:nvSpPr>
            <p:cNvPr id="100" name="Google Shape;100;p18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noFill/>
            <a:ln cap="flat" cmpd="sng" w="2857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 txBox="1"/>
            <p:nvPr/>
          </p:nvSpPr>
          <p:spPr>
            <a:xfrm>
              <a:off x="5445981" y="2459136"/>
              <a:ext cx="6228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Carnivores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18"/>
          <p:cNvGrpSpPr/>
          <p:nvPr/>
        </p:nvGrpSpPr>
        <p:grpSpPr>
          <a:xfrm>
            <a:off x="1078275" y="2140813"/>
            <a:ext cx="5009693" cy="2884639"/>
            <a:chOff x="2986712" y="1676962"/>
            <a:chExt cx="1854000" cy="1854000"/>
          </a:xfrm>
        </p:grpSpPr>
        <p:sp>
          <p:nvSpPr>
            <p:cNvPr id="103" name="Google Shape;103;p18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 txBox="1"/>
            <p:nvPr/>
          </p:nvSpPr>
          <p:spPr>
            <a:xfrm>
              <a:off x="3101604" y="2455619"/>
              <a:ext cx="1611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Herbivores                                           Omnivores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5" name="Google Shape;105;p18"/>
          <p:cNvSpPr txBox="1"/>
          <p:nvPr/>
        </p:nvSpPr>
        <p:spPr>
          <a:xfrm>
            <a:off x="2699563" y="1783075"/>
            <a:ext cx="12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Plant Eaters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4947163" y="1740625"/>
            <a:ext cx="12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</a:rPr>
              <a:t>Meat</a:t>
            </a:r>
            <a:r>
              <a:rPr lang="en">
                <a:solidFill>
                  <a:srgbClr val="E06666"/>
                </a:solidFill>
              </a:rPr>
              <a:t> Eaters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addition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13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animal’s diet influence their random walks?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Herbivores: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Woodland Caribou (Paper)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Kruger African Buffalo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Boutin Alberta Moose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Hebblewhite Alberta-BC Moose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Box Turtles (Adults)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19761" r="19767" t="0"/>
          <a:stretch/>
        </p:blipFill>
        <p:spPr>
          <a:xfrm>
            <a:off x="2415425" y="3404400"/>
            <a:ext cx="15867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0" l="12501" r="12501" t="0"/>
          <a:stretch/>
        </p:blipFill>
        <p:spPr>
          <a:xfrm>
            <a:off x="0" y="3404400"/>
            <a:ext cx="15867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5">
            <a:alphaModFix/>
          </a:blip>
          <a:srcRect b="22751" l="21636" r="19297" t="14260"/>
          <a:stretch/>
        </p:blipFill>
        <p:spPr>
          <a:xfrm>
            <a:off x="5138683" y="3404400"/>
            <a:ext cx="16212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6">
            <a:alphaModFix/>
          </a:blip>
          <a:srcRect b="0" l="3472" r="21531" t="0"/>
          <a:stretch/>
        </p:blipFill>
        <p:spPr>
          <a:xfrm>
            <a:off x="7557300" y="3404400"/>
            <a:ext cx="1586700" cy="1586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addition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animal’s diet influence their random walks?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Omnivores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</a:t>
            </a:r>
            <a:r>
              <a:rPr lang="en"/>
              <a:t>arren‐ground Grizzly </a:t>
            </a:r>
            <a:r>
              <a:rPr lang="en"/>
              <a:t>(Paper)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 In Progress 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33311" t="0"/>
          <a:stretch/>
        </p:blipFill>
        <p:spPr>
          <a:xfrm>
            <a:off x="3778650" y="3220675"/>
            <a:ext cx="1586700" cy="1586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addition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animal’s diet influence their random walks?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Carnivores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Polar Bears (Paper)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Box Turtles (Young)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3472" r="21531" t="0"/>
          <a:stretch/>
        </p:blipFill>
        <p:spPr>
          <a:xfrm>
            <a:off x="5607650" y="3197125"/>
            <a:ext cx="1586700" cy="158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0" l="0" r="39441" t="0"/>
          <a:stretch/>
        </p:blipFill>
        <p:spPr>
          <a:xfrm>
            <a:off x="1950375" y="3197125"/>
            <a:ext cx="1602600" cy="1586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